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4" r:id="rId1"/>
  </p:sldMasterIdLst>
  <p:notesMasterIdLst>
    <p:notesMasterId r:id="rId13"/>
  </p:notesMasterIdLst>
  <p:sldIdLst>
    <p:sldId id="264" r:id="rId2"/>
    <p:sldId id="256" r:id="rId3"/>
    <p:sldId id="257" r:id="rId4"/>
    <p:sldId id="266" r:id="rId5"/>
    <p:sldId id="258" r:id="rId6"/>
    <p:sldId id="259" r:id="rId7"/>
    <p:sldId id="260" r:id="rId8"/>
    <p:sldId id="261" r:id="rId9"/>
    <p:sldId id="262" r:id="rId10"/>
    <p:sldId id="263" r:id="rId11"/>
    <p:sldId id="265" r:id="rId12"/>
  </p:sldIdLst>
  <p:sldSz cx="14630400" cy="8229600"/>
  <p:notesSz cx="8229600" cy="14630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29097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2440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4323" y="1346836"/>
            <a:ext cx="10801754" cy="2865120"/>
          </a:xfrm>
        </p:spPr>
        <p:txBody>
          <a:bodyPr anchor="b">
            <a:normAutofit/>
          </a:bodyPr>
          <a:lstStyle>
            <a:lvl1pPr algn="ctr">
              <a:defRPr sz="57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14323" y="4322446"/>
            <a:ext cx="10801754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0AA4C-60D3-4AF3-8617-286008A60D15}" type="datetimeFigureOut">
              <a:rPr lang="en-IN" smtClean="0"/>
              <a:t>23-07-2024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9086B-9BB7-485A-B39A-F85260837D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4834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67" y="5147247"/>
            <a:ext cx="12441077" cy="983226"/>
          </a:xfrm>
        </p:spPr>
        <p:txBody>
          <a:bodyPr anchor="b">
            <a:normAutofit/>
          </a:bodyPr>
          <a:lstStyle>
            <a:lvl1pPr>
              <a:defRPr sz="3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96567" y="745586"/>
            <a:ext cx="12441077" cy="4055682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4" y="6130474"/>
            <a:ext cx="12439198" cy="818966"/>
          </a:xfrm>
        </p:spPr>
        <p:txBody>
          <a:bodyPr>
            <a:normAutofit/>
          </a:bodyPr>
          <a:lstStyle>
            <a:lvl1pPr marL="0" indent="0" algn="ctr">
              <a:buNone/>
              <a:defRPr sz="216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123562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54" y="731521"/>
            <a:ext cx="12424514" cy="4109831"/>
          </a:xfrm>
        </p:spPr>
        <p:txBody>
          <a:bodyPr anchor="ctr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5" y="5045784"/>
            <a:ext cx="12424513" cy="1910623"/>
          </a:xfrm>
        </p:spPr>
        <p:txBody>
          <a:bodyPr anchor="ctr"/>
          <a:lstStyle>
            <a:lvl1pPr marL="0" indent="0" algn="ctr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6853470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5455" y="731520"/>
            <a:ext cx="11163302" cy="3591485"/>
          </a:xfrm>
        </p:spPr>
        <p:txBody>
          <a:bodyPr anchor="ctr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2064773" y="4332039"/>
            <a:ext cx="10502759" cy="512174"/>
          </a:xfrm>
        </p:spPr>
        <p:txBody>
          <a:bodyPr anchor="t">
            <a:normAutofit/>
          </a:bodyPr>
          <a:lstStyle>
            <a:lvl1pPr marL="0" indent="0" algn="r">
              <a:buNone/>
              <a:defRPr sz="168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3" y="5045785"/>
            <a:ext cx="12424514" cy="190365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003934" y="882289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96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2789547" y="3566512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96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50381212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68" y="2552331"/>
            <a:ext cx="12426392" cy="3014202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3" y="5580667"/>
            <a:ext cx="12424516" cy="1368773"/>
          </a:xfrm>
        </p:spPr>
        <p:txBody>
          <a:bodyPr anchor="t"/>
          <a:lstStyle>
            <a:lvl1pPr marL="0" indent="0" algn="ctr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6845931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096553" y="731520"/>
            <a:ext cx="12424514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096553" y="2505983"/>
            <a:ext cx="3958747" cy="987966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88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096553" y="3493949"/>
            <a:ext cx="3958747" cy="3455491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33853" y="2505984"/>
            <a:ext cx="3958270" cy="98796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88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5333854" y="3493949"/>
            <a:ext cx="3959785" cy="3455491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9567958" y="2505984"/>
            <a:ext cx="3949453" cy="98796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88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9571616" y="3493949"/>
            <a:ext cx="3949453" cy="3455491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2366278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096554" y="731520"/>
            <a:ext cx="12424514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096555" y="5035079"/>
            <a:ext cx="3958746" cy="69151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10424" y="2758784"/>
            <a:ext cx="3528060" cy="18288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096555" y="5726593"/>
            <a:ext cx="3958746" cy="1222846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31242" y="5035079"/>
            <a:ext cx="3958780" cy="69151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5482796" y="2758784"/>
            <a:ext cx="3516630" cy="18288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5329618" y="5726592"/>
            <a:ext cx="3960403" cy="1222846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9568108" y="5035079"/>
            <a:ext cx="3947880" cy="69151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9783364" y="2758784"/>
            <a:ext cx="3518536" cy="18288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9567957" y="5726594"/>
            <a:ext cx="3953110" cy="1222844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8719448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5753346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1" y="731520"/>
            <a:ext cx="3051188" cy="621792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96553" y="731520"/>
            <a:ext cx="9190446" cy="621792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7506016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030367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880719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5093" y="788672"/>
            <a:ext cx="11680214" cy="3423284"/>
          </a:xfrm>
        </p:spPr>
        <p:txBody>
          <a:bodyPr anchor="b">
            <a:normAutofit/>
          </a:bodyPr>
          <a:lstStyle>
            <a:lvl1pPr>
              <a:defRPr sz="40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5093" y="4322446"/>
            <a:ext cx="11680214" cy="1800224"/>
          </a:xfrm>
        </p:spPr>
        <p:txBody>
          <a:bodyPr/>
          <a:lstStyle>
            <a:lvl1pPr marL="0" indent="0" algn="ctr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5717829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55" y="731521"/>
            <a:ext cx="12424513" cy="159158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6554" y="2505984"/>
            <a:ext cx="6127205" cy="4443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8084" y="2505984"/>
            <a:ext cx="6112985" cy="4443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9034910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55" y="731520"/>
            <a:ext cx="12424513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165" y="2505984"/>
            <a:ext cx="5855039" cy="988694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6554" y="3494678"/>
            <a:ext cx="6128650" cy="34547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82404" y="2505984"/>
            <a:ext cx="5838665" cy="988694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1" y="3494678"/>
            <a:ext cx="6114428" cy="34547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7/23/2024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792890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588024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7/23/2024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23244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0674" y="731520"/>
            <a:ext cx="4718684" cy="2834640"/>
          </a:xfrm>
        </p:spPr>
        <p:txBody>
          <a:bodyPr anchor="b">
            <a:normAutofit/>
          </a:bodyPr>
          <a:lstStyle>
            <a:lvl1pPr>
              <a:defRPr sz="3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3677" y="731520"/>
            <a:ext cx="7427390" cy="621792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0674" y="3566161"/>
            <a:ext cx="4718684" cy="3383279"/>
          </a:xfrm>
        </p:spPr>
        <p:txBody>
          <a:bodyPr/>
          <a:lstStyle>
            <a:lvl1pPr marL="0" indent="0" algn="ctr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065147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0673" y="731520"/>
            <a:ext cx="7115728" cy="2834640"/>
          </a:xfrm>
        </p:spPr>
        <p:txBody>
          <a:bodyPr anchor="b">
            <a:normAutofit/>
          </a:bodyPr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909765" y="910657"/>
            <a:ext cx="3906427" cy="5859646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3" y="3566160"/>
            <a:ext cx="7121940" cy="3383280"/>
          </a:xfrm>
        </p:spPr>
        <p:txBody>
          <a:bodyPr>
            <a:normAutofit/>
          </a:bodyPr>
          <a:lstStyle>
            <a:lvl1pPr marL="0" indent="0" algn="ctr">
              <a:buNone/>
              <a:defRPr sz="216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9740164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6555" y="731521"/>
            <a:ext cx="12424513" cy="15915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6554" y="2515277"/>
            <a:ext cx="12424514" cy="44341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14483" y="705993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7/23/2024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6553" y="7059931"/>
            <a:ext cx="8007438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616814" y="7059931"/>
            <a:ext cx="904254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91196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  <p:sldLayoutId id="2147483677" r:id="rId13"/>
    <p:sldLayoutId id="2147483678" r:id="rId14"/>
    <p:sldLayoutId id="2147483679" r:id="rId15"/>
    <p:sldLayoutId id="2147483680" r:id="rId16"/>
    <p:sldLayoutId id="2147483681" r:id="rId17"/>
    <p:sldLayoutId id="2147483682" r:id="rId18"/>
  </p:sldLayoutIdLst>
  <p:hf sldNum="0" hdr="0" ftr="0" dt="0"/>
  <p:txStyles>
    <p:titleStyle>
      <a:lvl1pPr algn="ctr" defTabSz="1097280" rtl="0" eaLnBrk="1" latinLnBrk="0" hangingPunct="1">
        <a:lnSpc>
          <a:spcPct val="90000"/>
        </a:lnSpc>
        <a:spcBef>
          <a:spcPct val="0"/>
        </a:spcBef>
        <a:buNone/>
        <a:defRPr sz="408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120000"/>
        </a:lnSpc>
        <a:spcBef>
          <a:spcPts val="12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168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e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2.jpe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2.jpe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2.jpe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8.png"/><Relationship Id="rId4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gamma.app" TargetMode="External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10" Type="http://schemas.openxmlformats.org/officeDocument/2006/relationships/image" Target="../media/image2.jpeg"/><Relationship Id="rId4" Type="http://schemas.openxmlformats.org/officeDocument/2006/relationships/image" Target="../media/image10.png"/><Relationship Id="rId9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2.jpe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FA16F-7ED1-FE32-6321-6BEB1B87FA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08481" y="1821259"/>
            <a:ext cx="9320323" cy="2293542"/>
          </a:xfrm>
        </p:spPr>
        <p:txBody>
          <a:bodyPr>
            <a:normAutofit fontScale="90000"/>
          </a:bodyPr>
          <a:lstStyle/>
          <a:p>
            <a:pPr algn="ctr"/>
            <a:br>
              <a:rPr lang="en-IN" dirty="0">
                <a:solidFill>
                  <a:srgbClr val="E8E8E8"/>
                </a:solidFill>
                <a:highlight>
                  <a:srgbClr val="1F1F1F"/>
                </a:highlight>
                <a:latin typeface="arial" panose="020B0604020202020204" pitchFamily="34" charset="0"/>
              </a:rPr>
            </a:br>
            <a:br>
              <a:rPr lang="en-IN" dirty="0">
                <a:solidFill>
                  <a:srgbClr val="E8E8E8"/>
                </a:solidFill>
                <a:highlight>
                  <a:srgbClr val="1F1F1F"/>
                </a:highlight>
                <a:latin typeface="arial" panose="020B0604020202020204" pitchFamily="34" charset="0"/>
              </a:rPr>
            </a:br>
            <a:br>
              <a:rPr lang="en-IN" dirty="0">
                <a:solidFill>
                  <a:srgbClr val="E8E8E8"/>
                </a:solidFill>
                <a:highlight>
                  <a:srgbClr val="1F1F1F"/>
                </a:highlight>
                <a:latin typeface="arial" panose="020B0604020202020204" pitchFamily="34" charset="0"/>
              </a:rPr>
            </a:br>
            <a:br>
              <a:rPr lang="en-IN" dirty="0">
                <a:solidFill>
                  <a:srgbClr val="E8E8E8"/>
                </a:solidFill>
                <a:highlight>
                  <a:srgbClr val="1F1F1F"/>
                </a:highlight>
                <a:latin typeface="arial" panose="020B0604020202020204" pitchFamily="34" charset="0"/>
              </a:rPr>
            </a:br>
            <a:r>
              <a:rPr lang="en-US" b="0" dirty="0"/>
              <a:t> 8 puzzle problem with </a:t>
            </a:r>
            <a:br>
              <a:rPr lang="en-US" b="0" dirty="0"/>
            </a:br>
            <a:r>
              <a:rPr lang="en-US" b="0" dirty="0"/>
              <a:t>a* search</a:t>
            </a:r>
            <a:endParaRPr lang="en-IN" b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DFC217-3B59-5176-D07B-B056B1C96B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08481" y="4242063"/>
            <a:ext cx="9320323" cy="3789575"/>
          </a:xfrm>
        </p:spPr>
        <p:txBody>
          <a:bodyPr>
            <a:normAutofit fontScale="85000" lnSpcReduction="20000"/>
          </a:bodyPr>
          <a:lstStyle/>
          <a:p>
            <a:pPr marL="548640" indent="-548640" algn="just"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IN" sz="3960" dirty="0">
              <a:solidFill>
                <a:schemeClr val="tx1"/>
              </a:solidFill>
              <a:latin typeface="Bahnschrift Light SemiCondensed" panose="020B0502040204020203" pitchFamily="34" charset="0"/>
            </a:endParaRPr>
          </a:p>
          <a:p>
            <a:pPr marL="548640" indent="-548640" algn="just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3960" dirty="0">
                <a:solidFill>
                  <a:schemeClr val="tx1"/>
                </a:solidFill>
                <a:latin typeface="Bahnschrift Light SemiCondensed" panose="020B0502040204020203" pitchFamily="34" charset="0"/>
              </a:rPr>
              <a:t>Prepared by: KANJARIA DEVANG ANILKUMAR</a:t>
            </a:r>
            <a:endParaRPr lang="en-IN" sz="3960" dirty="0">
              <a:solidFill>
                <a:schemeClr val="tx1"/>
              </a:solidFill>
              <a:latin typeface="Bahnschrift Light SemiCondensed" panose="020B0502040204020203" pitchFamily="34" charset="0"/>
            </a:endParaRPr>
          </a:p>
          <a:p>
            <a:pPr marL="548640" indent="-548640" algn="just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3960" dirty="0">
                <a:solidFill>
                  <a:schemeClr val="tx1"/>
                </a:solidFill>
                <a:latin typeface="Bahnschrift Light SemiCondensed" panose="020B0502040204020203" pitchFamily="34" charset="0"/>
              </a:rPr>
              <a:t>Enrollment No: 21002170210038</a:t>
            </a:r>
          </a:p>
          <a:p>
            <a:pPr marL="548640" indent="-548640" algn="just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IN" sz="3960" dirty="0">
                <a:solidFill>
                  <a:schemeClr val="tx1"/>
                </a:solidFill>
                <a:latin typeface="Bahnschrift Light SemiCondensed" panose="020B0502040204020203" pitchFamily="34" charset="0"/>
              </a:rPr>
              <a:t>Batch :B-2</a:t>
            </a:r>
          </a:p>
          <a:p>
            <a:pPr marL="548640" indent="-548640" algn="just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IN" sz="3960" dirty="0">
                <a:solidFill>
                  <a:schemeClr val="tx1"/>
                </a:solidFill>
                <a:latin typeface="Bahnschrift Light SemiCondensed" panose="020B0502040204020203" pitchFamily="34" charset="0"/>
              </a:rPr>
              <a:t>Roll No :97</a:t>
            </a:r>
          </a:p>
          <a:p>
            <a:pPr marL="548640" indent="-548640" algn="just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IN" sz="3960" dirty="0">
                <a:solidFill>
                  <a:schemeClr val="tx1"/>
                </a:solidFill>
                <a:latin typeface="Bahnschrift Light SemiCondensed" panose="020B0502040204020203" pitchFamily="34" charset="0"/>
              </a:rPr>
              <a:t>Department : IT</a:t>
            </a:r>
          </a:p>
          <a:p>
            <a:pPr marL="548640" indent="-548640" algn="just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IN" sz="3960" dirty="0">
                <a:solidFill>
                  <a:schemeClr val="tx1"/>
                </a:solidFill>
                <a:latin typeface="Bahnschrift Light SemiCondensed" panose="020B0502040204020203" pitchFamily="34" charset="0"/>
              </a:rPr>
              <a:t>Sem:6</a:t>
            </a:r>
          </a:p>
          <a:p>
            <a:pPr algn="just" fontAlgn="t">
              <a:spcBef>
                <a:spcPts val="0"/>
              </a:spcBef>
            </a:pPr>
            <a:endParaRPr lang="en-IN" sz="2400" dirty="0">
              <a:latin typeface="Bahnschrift Light SemiCondensed" panose="020B0502040204020203" pitchFamily="34" charset="0"/>
            </a:endParaRPr>
          </a:p>
          <a:p>
            <a:endParaRPr lang="en-IN" dirty="0">
              <a:latin typeface="Bahnschrift Light SemiCondensed" panose="020B0502040204020203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940D11-959A-776E-774A-A154B77B08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68726" y="2"/>
            <a:ext cx="3261673" cy="848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0109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59979" y="2429947"/>
            <a:ext cx="5054322" cy="336958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04837" y="490299"/>
            <a:ext cx="6643211" cy="5685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476"/>
              </a:lnSpc>
              <a:buNone/>
            </a:pPr>
            <a:r>
              <a:rPr lang="en-US" sz="3581" b="1" dirty="0">
                <a:solidFill>
                  <a:srgbClr val="9998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Conclusion and Future Directions</a:t>
            </a:r>
            <a:endParaRPr lang="en-US" sz="3581" dirty="0"/>
          </a:p>
        </p:txBody>
      </p:sp>
      <p:sp>
        <p:nvSpPr>
          <p:cNvPr id="7" name="Text 3"/>
          <p:cNvSpPr/>
          <p:nvPr/>
        </p:nvSpPr>
        <p:spPr>
          <a:xfrm>
            <a:off x="604837" y="1318022"/>
            <a:ext cx="7934325" cy="8297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A* provides an efficient and optimal solution for the 8-puzzle problem. Future research could explore more sophisticated heuristics, adaptive search strategies, and applications of A* to other AI problems.</a:t>
            </a:r>
            <a:endParaRPr lang="en-US" sz="1361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4837" y="2342078"/>
            <a:ext cx="431959" cy="431959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604837" y="2946797"/>
            <a:ext cx="2273856" cy="2842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38"/>
              </a:lnSpc>
              <a:buNone/>
            </a:pPr>
            <a:r>
              <a:rPr lang="en-US" sz="1791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Advanced Heuristics</a:t>
            </a:r>
            <a:endParaRPr lang="en-US" sz="1791" dirty="0"/>
          </a:p>
        </p:txBody>
      </p:sp>
      <p:sp>
        <p:nvSpPr>
          <p:cNvPr id="10" name="Text 5"/>
          <p:cNvSpPr/>
          <p:nvPr/>
        </p:nvSpPr>
        <p:spPr>
          <a:xfrm>
            <a:off x="604837" y="3334583"/>
            <a:ext cx="7934325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Develop more accurate heuristics that better estimate the distance to the goal state.</a:t>
            </a:r>
            <a:endParaRPr lang="en-US" sz="1361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4837" y="4129564"/>
            <a:ext cx="431959" cy="431959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604837" y="4734282"/>
            <a:ext cx="2430899" cy="2842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38"/>
              </a:lnSpc>
              <a:buNone/>
            </a:pPr>
            <a:r>
              <a:rPr lang="en-US" sz="1791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Real-World Applications</a:t>
            </a:r>
            <a:endParaRPr lang="en-US" sz="1791" dirty="0"/>
          </a:p>
        </p:txBody>
      </p:sp>
      <p:sp>
        <p:nvSpPr>
          <p:cNvPr id="13" name="Text 7"/>
          <p:cNvSpPr/>
          <p:nvPr/>
        </p:nvSpPr>
        <p:spPr>
          <a:xfrm>
            <a:off x="604837" y="5122069"/>
            <a:ext cx="7934325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Apply A* to robotics, path planning, and other AI problems where optimal path finding is crucial.</a:t>
            </a:r>
            <a:endParaRPr lang="en-US" sz="1361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4837" y="6193631"/>
            <a:ext cx="431959" cy="431959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604837" y="6798350"/>
            <a:ext cx="2273856" cy="2842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38"/>
              </a:lnSpc>
              <a:buNone/>
            </a:pPr>
            <a:r>
              <a:rPr lang="en-US" sz="1791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Parallel A*</a:t>
            </a:r>
            <a:endParaRPr lang="en-US" sz="1791" dirty="0"/>
          </a:p>
        </p:txBody>
      </p:sp>
      <p:sp>
        <p:nvSpPr>
          <p:cNvPr id="16" name="Text 9"/>
          <p:cNvSpPr/>
          <p:nvPr/>
        </p:nvSpPr>
        <p:spPr>
          <a:xfrm>
            <a:off x="604837" y="7186136"/>
            <a:ext cx="7934325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Explore parallel implementations of A* to further improve its performance on complex problems.</a:t>
            </a:r>
            <a:endParaRPr lang="en-US" sz="1361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D4D5217-E4FB-4E72-582B-BA148DC2038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368726" y="2"/>
            <a:ext cx="3261673" cy="848411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CC29B81-3830-43D1-8B37-FAE1AF341739}"/>
              </a:ext>
            </a:extLst>
          </p:cNvPr>
          <p:cNvSpPr txBox="1">
            <a:spLocks/>
          </p:cNvSpPr>
          <p:nvPr/>
        </p:nvSpPr>
        <p:spPr>
          <a:xfrm>
            <a:off x="3453205" y="3025517"/>
            <a:ext cx="7024743" cy="236406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1"/>
            </a:solidFill>
          </a:ln>
          <a:effectLst>
            <a:glow rad="101600">
              <a:schemeClr val="accent2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txBody>
          <a:bodyPr vert="horz" lIns="109728" tIns="54864" rIns="109728" bIns="54864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defTabSz="1097280">
              <a:defRPr/>
            </a:pPr>
            <a:r>
              <a:rPr lang="en-US" sz="5400" b="1" dirty="0">
                <a:solidFill>
                  <a:prstClr val="black"/>
                </a:solidFill>
                <a:latin typeface="Bodoni MT" panose="02070603080606020203" pitchFamily="18" charset="0"/>
              </a:rPr>
              <a:t>THANK YOU….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2267131-1B94-4F87-8E36-C302D1B055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68726" y="2"/>
            <a:ext cx="3261673" cy="848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9634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6552" y="308610"/>
            <a:ext cx="3513296" cy="761238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350437" y="1103828"/>
            <a:ext cx="7415927" cy="33618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8825"/>
              </a:lnSpc>
              <a:buNone/>
            </a:pPr>
            <a:r>
              <a:rPr lang="en-US" sz="7060" b="1" dirty="0">
                <a:solidFill>
                  <a:srgbClr val="9998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Introduction to the 8-Puzzle Problem</a:t>
            </a:r>
            <a:endParaRPr lang="en-US" sz="7060" dirty="0"/>
          </a:p>
        </p:txBody>
      </p:sp>
      <p:sp>
        <p:nvSpPr>
          <p:cNvPr id="7" name="Text 3"/>
          <p:cNvSpPr/>
          <p:nvPr/>
        </p:nvSpPr>
        <p:spPr>
          <a:xfrm>
            <a:off x="6350437" y="4835962"/>
            <a:ext cx="7415927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8-puzzle is a classic AI problem involving a 3x3 grid with 8 numbered tiles and a blank space. The goal is to arrange the tiles in a specific order by sliding them into the empty space.</a:t>
            </a:r>
            <a:endParaRPr lang="en-US" sz="1944" dirty="0"/>
          </a:p>
        </p:txBody>
      </p:sp>
      <p:sp>
        <p:nvSpPr>
          <p:cNvPr id="10" name="Text 5"/>
          <p:cNvSpPr/>
          <p:nvPr/>
        </p:nvSpPr>
        <p:spPr>
          <a:xfrm>
            <a:off x="6868716" y="6693813"/>
            <a:ext cx="2461498" cy="4319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402"/>
              </a:lnSpc>
              <a:buNone/>
            </a:pPr>
            <a:endParaRPr lang="en-US" sz="243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385E399-627B-A79C-D322-0F879011FD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68726" y="2"/>
            <a:ext cx="3261673" cy="84841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84268" y="2489954"/>
            <a:ext cx="5005745" cy="324957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72822" y="835819"/>
            <a:ext cx="7798356" cy="126468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979"/>
              </a:lnSpc>
              <a:buNone/>
            </a:pPr>
            <a:r>
              <a:rPr lang="en-US" sz="3983" b="1" dirty="0">
                <a:solidFill>
                  <a:srgbClr val="9998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Overview of the A* Search Algorithm</a:t>
            </a:r>
            <a:endParaRPr lang="en-US" sz="3983" dirty="0"/>
          </a:p>
        </p:txBody>
      </p:sp>
      <p:sp>
        <p:nvSpPr>
          <p:cNvPr id="7" name="Text 3"/>
          <p:cNvSpPr/>
          <p:nvPr/>
        </p:nvSpPr>
        <p:spPr>
          <a:xfrm>
            <a:off x="672822" y="2388751"/>
            <a:ext cx="7798356" cy="9229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22"/>
              </a:lnSpc>
              <a:buNone/>
            </a:pPr>
            <a:r>
              <a:rPr lang="en-US" sz="1514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A* is a widely used graph traversal and path-finding algorithm. It efficiently finds the optimal path by combining a cost function with a heuristic estimate to prioritize exploration of promising paths.</a:t>
            </a:r>
            <a:endParaRPr lang="en-US" sz="1514" dirty="0"/>
          </a:p>
        </p:txBody>
      </p:sp>
      <p:sp>
        <p:nvSpPr>
          <p:cNvPr id="8" name="Shape 4"/>
          <p:cNvSpPr/>
          <p:nvPr/>
        </p:nvSpPr>
        <p:spPr>
          <a:xfrm>
            <a:off x="672822" y="3744158"/>
            <a:ext cx="432435" cy="432435"/>
          </a:xfrm>
          <a:prstGeom prst="roundRect">
            <a:avLst>
              <a:gd name="adj" fmla="val 40010"/>
            </a:avLst>
          </a:prstGeom>
          <a:solidFill>
            <a:srgbClr val="282C32"/>
          </a:solidFill>
          <a:ln/>
        </p:spPr>
      </p:sp>
      <p:sp>
        <p:nvSpPr>
          <p:cNvPr id="9" name="Text 5"/>
          <p:cNvSpPr/>
          <p:nvPr/>
        </p:nvSpPr>
        <p:spPr>
          <a:xfrm>
            <a:off x="835223" y="3808571"/>
            <a:ext cx="107513" cy="30349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90"/>
              </a:lnSpc>
              <a:buNone/>
            </a:pPr>
            <a:r>
              <a:rPr lang="en-US" sz="2390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1</a:t>
            </a:r>
            <a:endParaRPr lang="en-US" sz="2390" dirty="0"/>
          </a:p>
        </p:txBody>
      </p:sp>
      <p:sp>
        <p:nvSpPr>
          <p:cNvPr id="10" name="Text 6"/>
          <p:cNvSpPr/>
          <p:nvPr/>
        </p:nvSpPr>
        <p:spPr>
          <a:xfrm>
            <a:off x="1297424" y="3744158"/>
            <a:ext cx="2529483" cy="3162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90"/>
              </a:lnSpc>
              <a:buNone/>
            </a:pPr>
            <a:r>
              <a:rPr lang="en-US" sz="1992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Cost Function</a:t>
            </a:r>
            <a:endParaRPr lang="en-US" sz="1992" dirty="0"/>
          </a:p>
        </p:txBody>
      </p:sp>
      <p:sp>
        <p:nvSpPr>
          <p:cNvPr id="11" name="Text 7"/>
          <p:cNvSpPr/>
          <p:nvPr/>
        </p:nvSpPr>
        <p:spPr>
          <a:xfrm>
            <a:off x="1297424" y="4175641"/>
            <a:ext cx="7173754" cy="61531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22"/>
              </a:lnSpc>
              <a:buNone/>
            </a:pPr>
            <a:r>
              <a:rPr lang="en-US" sz="1514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actual cost of moving from one state to another, typically based on the number of moves.</a:t>
            </a:r>
            <a:endParaRPr lang="en-US" sz="1514" dirty="0"/>
          </a:p>
        </p:txBody>
      </p:sp>
      <p:sp>
        <p:nvSpPr>
          <p:cNvPr id="12" name="Shape 8"/>
          <p:cNvSpPr/>
          <p:nvPr/>
        </p:nvSpPr>
        <p:spPr>
          <a:xfrm>
            <a:off x="672822" y="5199340"/>
            <a:ext cx="432435" cy="432435"/>
          </a:xfrm>
          <a:prstGeom prst="roundRect">
            <a:avLst>
              <a:gd name="adj" fmla="val 40010"/>
            </a:avLst>
          </a:prstGeom>
          <a:solidFill>
            <a:srgbClr val="282C32"/>
          </a:solidFill>
          <a:ln/>
        </p:spPr>
      </p:sp>
      <p:sp>
        <p:nvSpPr>
          <p:cNvPr id="13" name="Text 9"/>
          <p:cNvSpPr/>
          <p:nvPr/>
        </p:nvSpPr>
        <p:spPr>
          <a:xfrm>
            <a:off x="804029" y="5263753"/>
            <a:ext cx="170021" cy="30349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90"/>
              </a:lnSpc>
              <a:buNone/>
            </a:pPr>
            <a:r>
              <a:rPr lang="en-US" sz="2390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2</a:t>
            </a:r>
            <a:endParaRPr lang="en-US" sz="2390" dirty="0"/>
          </a:p>
        </p:txBody>
      </p:sp>
      <p:sp>
        <p:nvSpPr>
          <p:cNvPr id="14" name="Text 10"/>
          <p:cNvSpPr/>
          <p:nvPr/>
        </p:nvSpPr>
        <p:spPr>
          <a:xfrm>
            <a:off x="1297424" y="5199340"/>
            <a:ext cx="2529483" cy="3162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90"/>
              </a:lnSpc>
              <a:buNone/>
            </a:pPr>
            <a:r>
              <a:rPr lang="en-US" sz="1992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Heuristic Function</a:t>
            </a:r>
            <a:endParaRPr lang="en-US" sz="1992" dirty="0"/>
          </a:p>
        </p:txBody>
      </p:sp>
      <p:sp>
        <p:nvSpPr>
          <p:cNvPr id="15" name="Text 11"/>
          <p:cNvSpPr/>
          <p:nvPr/>
        </p:nvSpPr>
        <p:spPr>
          <a:xfrm>
            <a:off x="1297424" y="5630823"/>
            <a:ext cx="7173754" cy="61531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22"/>
              </a:lnSpc>
              <a:buNone/>
            </a:pPr>
            <a:r>
              <a:rPr lang="en-US" sz="1514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An estimate of the remaining cost to reach the goal state from the current state.</a:t>
            </a:r>
            <a:endParaRPr lang="en-US" sz="1514" dirty="0"/>
          </a:p>
        </p:txBody>
      </p:sp>
      <p:sp>
        <p:nvSpPr>
          <p:cNvPr id="16" name="Shape 12"/>
          <p:cNvSpPr/>
          <p:nvPr/>
        </p:nvSpPr>
        <p:spPr>
          <a:xfrm>
            <a:off x="672822" y="6654522"/>
            <a:ext cx="432435" cy="432435"/>
          </a:xfrm>
          <a:prstGeom prst="roundRect">
            <a:avLst>
              <a:gd name="adj" fmla="val 40010"/>
            </a:avLst>
          </a:prstGeom>
          <a:solidFill>
            <a:srgbClr val="282C32"/>
          </a:solidFill>
          <a:ln/>
        </p:spPr>
      </p:sp>
      <p:sp>
        <p:nvSpPr>
          <p:cNvPr id="17" name="Text 13"/>
          <p:cNvSpPr/>
          <p:nvPr/>
        </p:nvSpPr>
        <p:spPr>
          <a:xfrm>
            <a:off x="807006" y="6718935"/>
            <a:ext cx="163949" cy="30349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90"/>
              </a:lnSpc>
              <a:buNone/>
            </a:pPr>
            <a:r>
              <a:rPr lang="en-US" sz="2390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3</a:t>
            </a:r>
            <a:endParaRPr lang="en-US" sz="2390" dirty="0"/>
          </a:p>
        </p:txBody>
      </p:sp>
      <p:sp>
        <p:nvSpPr>
          <p:cNvPr id="18" name="Text 14"/>
          <p:cNvSpPr/>
          <p:nvPr/>
        </p:nvSpPr>
        <p:spPr>
          <a:xfrm>
            <a:off x="1297424" y="6654522"/>
            <a:ext cx="2529483" cy="3162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90"/>
              </a:lnSpc>
              <a:buNone/>
            </a:pPr>
            <a:r>
              <a:rPr lang="en-US" sz="1992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Evaluation Function</a:t>
            </a:r>
            <a:endParaRPr lang="en-US" sz="1992" dirty="0"/>
          </a:p>
        </p:txBody>
      </p:sp>
      <p:sp>
        <p:nvSpPr>
          <p:cNvPr id="19" name="Text 15"/>
          <p:cNvSpPr/>
          <p:nvPr/>
        </p:nvSpPr>
        <p:spPr>
          <a:xfrm>
            <a:off x="1297424" y="7086005"/>
            <a:ext cx="7173754" cy="3076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22"/>
              </a:lnSpc>
              <a:buNone/>
            </a:pPr>
            <a:r>
              <a:rPr lang="en-US" sz="1514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sum of the cost function and the heuristic function.</a:t>
            </a:r>
            <a:endParaRPr lang="en-US" sz="1514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090E7D4E-C499-F416-5546-44287B60E3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68726" y="2"/>
            <a:ext cx="3261673" cy="84841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84268" y="2489954"/>
            <a:ext cx="5005745" cy="324957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72822" y="835819"/>
            <a:ext cx="7798356" cy="126468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979"/>
              </a:lnSpc>
              <a:buNone/>
            </a:pPr>
            <a:r>
              <a:rPr lang="en-US" sz="3983" b="1" dirty="0">
                <a:solidFill>
                  <a:srgbClr val="9998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A* Search Future use age</a:t>
            </a:r>
            <a:endParaRPr lang="en-US" sz="3983" dirty="0"/>
          </a:p>
        </p:txBody>
      </p:sp>
      <p:sp>
        <p:nvSpPr>
          <p:cNvPr id="7" name="Text 3"/>
          <p:cNvSpPr/>
          <p:nvPr/>
        </p:nvSpPr>
        <p:spPr>
          <a:xfrm>
            <a:off x="672822" y="2388751"/>
            <a:ext cx="7798356" cy="48834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2000" dirty="0"/>
              <a:t>A* search has widespread applications in real-life scenarios, including: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Robotics</a:t>
            </a:r>
            <a:r>
              <a:rPr lang="en-US" sz="2000" dirty="0"/>
              <a:t>: Pathfinding for autonomous robots to navigate through environments.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Gaming</a:t>
            </a:r>
            <a:r>
              <a:rPr lang="en-US" sz="2000" dirty="0"/>
              <a:t>: AI for NPC movement and decision-making.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Navigation Systems</a:t>
            </a:r>
            <a:r>
              <a:rPr lang="en-US" sz="2000" dirty="0"/>
              <a:t>: Routing in GPS and mapping applications to find the shortest or fastest path.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Logistics and Planning</a:t>
            </a:r>
            <a:r>
              <a:rPr lang="en-US" sz="2000" dirty="0"/>
              <a:t>: Optimizing delivery routes and warehouse operations.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AI and Machine Learning</a:t>
            </a:r>
            <a:r>
              <a:rPr lang="en-US" sz="2000" dirty="0"/>
              <a:t>: Solving complex optimization problems and puzzles.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Medical Imaging</a:t>
            </a:r>
            <a:r>
              <a:rPr lang="en-US" sz="2000" dirty="0"/>
              <a:t>: Planning paths for surgical robots or analyzing complex imaging data. Its efficiency and ability to find optimal solutions make A* a valuable tool across various fields.</a:t>
            </a:r>
          </a:p>
          <a:p>
            <a:pPr marL="285750" indent="-285750">
              <a:lnSpc>
                <a:spcPts val="2422"/>
              </a:lnSpc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090E7D4E-C499-F416-5546-44287B60E3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68726" y="2"/>
            <a:ext cx="3261673" cy="848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2326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350437" y="1311116"/>
            <a:ext cx="7415927" cy="54124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395"/>
              </a:lnSpc>
              <a:buNone/>
            </a:pPr>
            <a:r>
              <a:rPr lang="en-US" sz="5116" b="1" dirty="0">
                <a:solidFill>
                  <a:srgbClr val="9998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Representation of flow-chart of A*Search for 8-Puzzle Problem</a:t>
            </a:r>
            <a:endParaRPr lang="en-US" sz="5116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92CE4610-13D5-32A0-C7C8-5EC210389C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68726" y="2"/>
            <a:ext cx="3261673" cy="848411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1906735-D984-E7EC-7695-3D271AF336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2880" y="204396"/>
            <a:ext cx="5131397" cy="777777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4" name="Text 2"/>
          <p:cNvSpPr/>
          <p:nvPr/>
        </p:nvSpPr>
        <p:spPr>
          <a:xfrm>
            <a:off x="864037" y="1972032"/>
            <a:ext cx="11488341" cy="8121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395"/>
              </a:lnSpc>
              <a:buNone/>
            </a:pPr>
            <a:r>
              <a:rPr lang="en-US" sz="5116" b="1" dirty="0">
                <a:solidFill>
                  <a:srgbClr val="9998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Heuristic Functions for the A* Algorithm</a:t>
            </a:r>
            <a:endParaRPr lang="en-US" sz="5116" dirty="0"/>
          </a:p>
        </p:txBody>
      </p:sp>
      <p:sp>
        <p:nvSpPr>
          <p:cNvPr id="5" name="Text 3"/>
          <p:cNvSpPr/>
          <p:nvPr/>
        </p:nvSpPr>
        <p:spPr>
          <a:xfrm>
            <a:off x="864037" y="3277910"/>
            <a:ext cx="12902327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Heuristic functions provide an estimate of the distance to the goal state. Common heuristics for the 8-puzzle include Manhattan distance and the number of misplaced tiles.</a:t>
            </a:r>
            <a:endParaRPr lang="en-US" sz="1944" dirty="0"/>
          </a:p>
        </p:txBody>
      </p:sp>
      <p:sp>
        <p:nvSpPr>
          <p:cNvPr id="6" name="Text 4"/>
          <p:cNvSpPr/>
          <p:nvPr/>
        </p:nvSpPr>
        <p:spPr>
          <a:xfrm>
            <a:off x="864037" y="4592479"/>
            <a:ext cx="3248501" cy="4060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97"/>
              </a:lnSpc>
              <a:buNone/>
            </a:pPr>
            <a:r>
              <a:rPr lang="en-US" sz="2558" b="1" dirty="0">
                <a:solidFill>
                  <a:srgbClr val="9998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Manhattan Distance</a:t>
            </a:r>
            <a:endParaRPr lang="en-US" sz="2558" dirty="0"/>
          </a:p>
        </p:txBody>
      </p:sp>
      <p:sp>
        <p:nvSpPr>
          <p:cNvPr id="7" name="Text 5"/>
          <p:cNvSpPr/>
          <p:nvPr/>
        </p:nvSpPr>
        <p:spPr>
          <a:xfrm>
            <a:off x="864037" y="5245298"/>
            <a:ext cx="6150054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sum of the horizontal and vertical distances of each tile from its goal position.</a:t>
            </a:r>
            <a:endParaRPr lang="en-US" sz="1944" dirty="0"/>
          </a:p>
        </p:txBody>
      </p:sp>
      <p:sp>
        <p:nvSpPr>
          <p:cNvPr id="8" name="Text 6"/>
          <p:cNvSpPr/>
          <p:nvPr/>
        </p:nvSpPr>
        <p:spPr>
          <a:xfrm>
            <a:off x="7623929" y="4592479"/>
            <a:ext cx="3248501" cy="4060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97"/>
              </a:lnSpc>
              <a:buNone/>
            </a:pPr>
            <a:r>
              <a:rPr lang="en-US" sz="2558" b="1" dirty="0">
                <a:solidFill>
                  <a:srgbClr val="9998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Misplaced Tiles</a:t>
            </a:r>
            <a:endParaRPr lang="en-US" sz="2558" dirty="0"/>
          </a:p>
        </p:txBody>
      </p:sp>
      <p:sp>
        <p:nvSpPr>
          <p:cNvPr id="9" name="Text 7"/>
          <p:cNvSpPr/>
          <p:nvPr/>
        </p:nvSpPr>
        <p:spPr>
          <a:xfrm>
            <a:off x="7623929" y="5245298"/>
            <a:ext cx="6150054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number of tiles that are not in their correct position.</a:t>
            </a:r>
            <a:endParaRPr lang="en-US" sz="1944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090FE45-9DC2-5BEB-A626-6A209984F1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68726" y="2"/>
            <a:ext cx="3261673" cy="84841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4" name="Text 2"/>
          <p:cNvSpPr/>
          <p:nvPr/>
        </p:nvSpPr>
        <p:spPr>
          <a:xfrm>
            <a:off x="2093238" y="645557"/>
            <a:ext cx="7510582" cy="5974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705"/>
              </a:lnSpc>
              <a:buNone/>
            </a:pPr>
            <a:r>
              <a:rPr lang="en-US" sz="3764" b="1" dirty="0">
                <a:solidFill>
                  <a:srgbClr val="9998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Implementation of the A* Algorithm</a:t>
            </a:r>
            <a:endParaRPr lang="en-US" sz="3764" dirty="0"/>
          </a:p>
        </p:txBody>
      </p:sp>
      <p:sp>
        <p:nvSpPr>
          <p:cNvPr id="5" name="Text 3"/>
          <p:cNvSpPr/>
          <p:nvPr/>
        </p:nvSpPr>
        <p:spPr>
          <a:xfrm>
            <a:off x="2093238" y="1606272"/>
            <a:ext cx="10443924" cy="58126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88"/>
              </a:lnSpc>
              <a:buNone/>
            </a:pPr>
            <a:r>
              <a:rPr lang="en-US" sz="143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A* algorithm maintains an open list of nodes to be explored and a closed list of nodes already visited. It repeatedly selects the node with the lowest evaluation function and expands it by generating its successor nodes.</a:t>
            </a:r>
            <a:endParaRPr lang="en-US" sz="1430" dirty="0"/>
          </a:p>
        </p:txBody>
      </p:sp>
      <p:sp>
        <p:nvSpPr>
          <p:cNvPr id="6" name="Shape 4"/>
          <p:cNvSpPr/>
          <p:nvPr/>
        </p:nvSpPr>
        <p:spPr>
          <a:xfrm>
            <a:off x="7303889" y="2391847"/>
            <a:ext cx="22622" cy="5192197"/>
          </a:xfrm>
          <a:prstGeom prst="roundRect">
            <a:avLst>
              <a:gd name="adj" fmla="val 722619"/>
            </a:avLst>
          </a:prstGeom>
          <a:solidFill>
            <a:srgbClr val="474B51"/>
          </a:solidFill>
          <a:ln/>
        </p:spPr>
      </p:sp>
      <p:sp>
        <p:nvSpPr>
          <p:cNvPr id="7" name="Shape 5"/>
          <p:cNvSpPr/>
          <p:nvPr/>
        </p:nvSpPr>
        <p:spPr>
          <a:xfrm>
            <a:off x="6475214" y="2789158"/>
            <a:ext cx="635675" cy="22622"/>
          </a:xfrm>
          <a:prstGeom prst="roundRect">
            <a:avLst>
              <a:gd name="adj" fmla="val 722619"/>
            </a:avLst>
          </a:prstGeom>
          <a:solidFill>
            <a:srgbClr val="474B51"/>
          </a:solidFill>
          <a:ln/>
        </p:spPr>
      </p:sp>
      <p:sp>
        <p:nvSpPr>
          <p:cNvPr id="8" name="Shape 6"/>
          <p:cNvSpPr/>
          <p:nvPr/>
        </p:nvSpPr>
        <p:spPr>
          <a:xfrm>
            <a:off x="7110889" y="2596158"/>
            <a:ext cx="408623" cy="408623"/>
          </a:xfrm>
          <a:prstGeom prst="roundRect">
            <a:avLst>
              <a:gd name="adj" fmla="val 40005"/>
            </a:avLst>
          </a:prstGeom>
          <a:solidFill>
            <a:srgbClr val="282C32"/>
          </a:solidFill>
          <a:ln/>
        </p:spPr>
      </p:sp>
      <p:sp>
        <p:nvSpPr>
          <p:cNvPr id="9" name="Text 7"/>
          <p:cNvSpPr/>
          <p:nvPr/>
        </p:nvSpPr>
        <p:spPr>
          <a:xfrm>
            <a:off x="7264360" y="2656999"/>
            <a:ext cx="101560" cy="2868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58"/>
              </a:lnSpc>
              <a:buNone/>
            </a:pPr>
            <a:r>
              <a:rPr lang="en-US" sz="2258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1</a:t>
            </a:r>
            <a:endParaRPr lang="en-US" sz="2258" dirty="0"/>
          </a:p>
        </p:txBody>
      </p:sp>
      <p:sp>
        <p:nvSpPr>
          <p:cNvPr id="10" name="Text 8"/>
          <p:cNvSpPr/>
          <p:nvPr/>
        </p:nvSpPr>
        <p:spPr>
          <a:xfrm>
            <a:off x="3926443" y="2573417"/>
            <a:ext cx="2389823" cy="29860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352"/>
              </a:lnSpc>
              <a:buNone/>
            </a:pPr>
            <a:r>
              <a:rPr lang="en-US" sz="1882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Initialize</a:t>
            </a:r>
            <a:endParaRPr lang="en-US" sz="1882" dirty="0"/>
          </a:p>
        </p:txBody>
      </p:sp>
      <p:sp>
        <p:nvSpPr>
          <p:cNvPr id="11" name="Text 9"/>
          <p:cNvSpPr/>
          <p:nvPr/>
        </p:nvSpPr>
        <p:spPr>
          <a:xfrm>
            <a:off x="2093238" y="2980968"/>
            <a:ext cx="4223028" cy="58126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288"/>
              </a:lnSpc>
              <a:buNone/>
            </a:pPr>
            <a:r>
              <a:rPr lang="en-US" sz="143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Start with the initial state and an empty open list and closed list.</a:t>
            </a:r>
            <a:endParaRPr lang="en-US" sz="1430" dirty="0"/>
          </a:p>
        </p:txBody>
      </p:sp>
      <p:sp>
        <p:nvSpPr>
          <p:cNvPr id="12" name="Shape 10"/>
          <p:cNvSpPr/>
          <p:nvPr/>
        </p:nvSpPr>
        <p:spPr>
          <a:xfrm>
            <a:off x="7519511" y="3697248"/>
            <a:ext cx="635675" cy="22622"/>
          </a:xfrm>
          <a:prstGeom prst="roundRect">
            <a:avLst>
              <a:gd name="adj" fmla="val 722619"/>
            </a:avLst>
          </a:prstGeom>
          <a:solidFill>
            <a:srgbClr val="474B51"/>
          </a:solidFill>
          <a:ln/>
        </p:spPr>
      </p:sp>
      <p:sp>
        <p:nvSpPr>
          <p:cNvPr id="13" name="Shape 11"/>
          <p:cNvSpPr/>
          <p:nvPr/>
        </p:nvSpPr>
        <p:spPr>
          <a:xfrm>
            <a:off x="7110889" y="3504248"/>
            <a:ext cx="408623" cy="408623"/>
          </a:xfrm>
          <a:prstGeom prst="roundRect">
            <a:avLst>
              <a:gd name="adj" fmla="val 40005"/>
            </a:avLst>
          </a:prstGeom>
          <a:solidFill>
            <a:srgbClr val="282C32"/>
          </a:solidFill>
          <a:ln/>
        </p:spPr>
      </p:sp>
      <p:sp>
        <p:nvSpPr>
          <p:cNvPr id="14" name="Text 12"/>
          <p:cNvSpPr/>
          <p:nvPr/>
        </p:nvSpPr>
        <p:spPr>
          <a:xfrm>
            <a:off x="7234833" y="3565088"/>
            <a:ext cx="160615" cy="2868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58"/>
              </a:lnSpc>
              <a:buNone/>
            </a:pPr>
            <a:r>
              <a:rPr lang="en-US" sz="2258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2</a:t>
            </a:r>
            <a:endParaRPr lang="en-US" sz="2258" dirty="0"/>
          </a:p>
        </p:txBody>
      </p:sp>
      <p:sp>
        <p:nvSpPr>
          <p:cNvPr id="15" name="Text 13"/>
          <p:cNvSpPr/>
          <p:nvPr/>
        </p:nvSpPr>
        <p:spPr>
          <a:xfrm>
            <a:off x="8314134" y="3481507"/>
            <a:ext cx="2389823" cy="29860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52"/>
              </a:lnSpc>
              <a:buNone/>
            </a:pPr>
            <a:r>
              <a:rPr lang="en-US" sz="1882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Expand Node</a:t>
            </a:r>
            <a:endParaRPr lang="en-US" sz="1882" dirty="0"/>
          </a:p>
        </p:txBody>
      </p:sp>
      <p:sp>
        <p:nvSpPr>
          <p:cNvPr id="16" name="Text 14"/>
          <p:cNvSpPr/>
          <p:nvPr/>
        </p:nvSpPr>
        <p:spPr>
          <a:xfrm>
            <a:off x="8314134" y="3889058"/>
            <a:ext cx="4223028" cy="87189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288"/>
              </a:lnSpc>
              <a:buNone/>
            </a:pPr>
            <a:r>
              <a:rPr lang="en-US" sz="143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Select the node with the lowest evaluation function from the open list and generate its successor nodes.</a:t>
            </a:r>
            <a:endParaRPr lang="en-US" sz="1430" dirty="0"/>
          </a:p>
        </p:txBody>
      </p:sp>
      <p:sp>
        <p:nvSpPr>
          <p:cNvPr id="17" name="Shape 15"/>
          <p:cNvSpPr/>
          <p:nvPr/>
        </p:nvSpPr>
        <p:spPr>
          <a:xfrm>
            <a:off x="6475214" y="4609267"/>
            <a:ext cx="635675" cy="22622"/>
          </a:xfrm>
          <a:prstGeom prst="roundRect">
            <a:avLst>
              <a:gd name="adj" fmla="val 722619"/>
            </a:avLst>
          </a:prstGeom>
          <a:solidFill>
            <a:srgbClr val="474B51"/>
          </a:solidFill>
          <a:ln/>
        </p:spPr>
      </p:sp>
      <p:sp>
        <p:nvSpPr>
          <p:cNvPr id="18" name="Shape 16"/>
          <p:cNvSpPr/>
          <p:nvPr/>
        </p:nvSpPr>
        <p:spPr>
          <a:xfrm>
            <a:off x="7110889" y="4416266"/>
            <a:ext cx="408623" cy="408623"/>
          </a:xfrm>
          <a:prstGeom prst="roundRect">
            <a:avLst>
              <a:gd name="adj" fmla="val 40005"/>
            </a:avLst>
          </a:prstGeom>
          <a:solidFill>
            <a:srgbClr val="282C32"/>
          </a:solidFill>
          <a:ln/>
        </p:spPr>
      </p:sp>
      <p:sp>
        <p:nvSpPr>
          <p:cNvPr id="19" name="Text 17"/>
          <p:cNvSpPr/>
          <p:nvPr/>
        </p:nvSpPr>
        <p:spPr>
          <a:xfrm>
            <a:off x="7237690" y="4477107"/>
            <a:ext cx="154900" cy="2868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58"/>
              </a:lnSpc>
              <a:buNone/>
            </a:pPr>
            <a:r>
              <a:rPr lang="en-US" sz="2258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3</a:t>
            </a:r>
            <a:endParaRPr lang="en-US" sz="2258" dirty="0"/>
          </a:p>
        </p:txBody>
      </p:sp>
      <p:sp>
        <p:nvSpPr>
          <p:cNvPr id="20" name="Text 18"/>
          <p:cNvSpPr/>
          <p:nvPr/>
        </p:nvSpPr>
        <p:spPr>
          <a:xfrm>
            <a:off x="3926443" y="4393525"/>
            <a:ext cx="2389823" cy="29860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352"/>
              </a:lnSpc>
              <a:buNone/>
            </a:pPr>
            <a:r>
              <a:rPr lang="en-US" sz="1882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Evaluate Successors</a:t>
            </a:r>
            <a:endParaRPr lang="en-US" sz="1882" dirty="0"/>
          </a:p>
        </p:txBody>
      </p:sp>
      <p:sp>
        <p:nvSpPr>
          <p:cNvPr id="21" name="Text 19"/>
          <p:cNvSpPr/>
          <p:nvPr/>
        </p:nvSpPr>
        <p:spPr>
          <a:xfrm>
            <a:off x="2093238" y="4801076"/>
            <a:ext cx="4223028" cy="58126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288"/>
              </a:lnSpc>
              <a:buNone/>
            </a:pPr>
            <a:r>
              <a:rPr lang="en-US" sz="143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Calculate the evaluation function for each successor node.</a:t>
            </a:r>
            <a:endParaRPr lang="en-US" sz="1430" dirty="0"/>
          </a:p>
        </p:txBody>
      </p:sp>
      <p:sp>
        <p:nvSpPr>
          <p:cNvPr id="22" name="Shape 20"/>
          <p:cNvSpPr/>
          <p:nvPr/>
        </p:nvSpPr>
        <p:spPr>
          <a:xfrm>
            <a:off x="7519511" y="5521404"/>
            <a:ext cx="635675" cy="22622"/>
          </a:xfrm>
          <a:prstGeom prst="roundRect">
            <a:avLst>
              <a:gd name="adj" fmla="val 722619"/>
            </a:avLst>
          </a:prstGeom>
          <a:solidFill>
            <a:srgbClr val="474B51"/>
          </a:solidFill>
          <a:ln/>
        </p:spPr>
      </p:sp>
      <p:sp>
        <p:nvSpPr>
          <p:cNvPr id="23" name="Shape 21"/>
          <p:cNvSpPr/>
          <p:nvPr/>
        </p:nvSpPr>
        <p:spPr>
          <a:xfrm>
            <a:off x="7110889" y="5328404"/>
            <a:ext cx="408623" cy="408623"/>
          </a:xfrm>
          <a:prstGeom prst="roundRect">
            <a:avLst>
              <a:gd name="adj" fmla="val 40005"/>
            </a:avLst>
          </a:prstGeom>
          <a:solidFill>
            <a:srgbClr val="282C32"/>
          </a:solidFill>
          <a:ln/>
        </p:spPr>
      </p:sp>
      <p:sp>
        <p:nvSpPr>
          <p:cNvPr id="24" name="Text 22"/>
          <p:cNvSpPr/>
          <p:nvPr/>
        </p:nvSpPr>
        <p:spPr>
          <a:xfrm>
            <a:off x="7228403" y="5389245"/>
            <a:ext cx="173474" cy="2868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58"/>
              </a:lnSpc>
              <a:buNone/>
            </a:pPr>
            <a:r>
              <a:rPr lang="en-US" sz="2258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4</a:t>
            </a:r>
            <a:endParaRPr lang="en-US" sz="2258" dirty="0"/>
          </a:p>
        </p:txBody>
      </p:sp>
      <p:sp>
        <p:nvSpPr>
          <p:cNvPr id="25" name="Text 23"/>
          <p:cNvSpPr/>
          <p:nvPr/>
        </p:nvSpPr>
        <p:spPr>
          <a:xfrm>
            <a:off x="8314134" y="5305663"/>
            <a:ext cx="2389823" cy="29860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52"/>
              </a:lnSpc>
              <a:buNone/>
            </a:pPr>
            <a:r>
              <a:rPr lang="en-US" sz="1882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Update Lists</a:t>
            </a:r>
            <a:endParaRPr lang="en-US" sz="1882" dirty="0"/>
          </a:p>
        </p:txBody>
      </p:sp>
      <p:sp>
        <p:nvSpPr>
          <p:cNvPr id="26" name="Text 24"/>
          <p:cNvSpPr/>
          <p:nvPr/>
        </p:nvSpPr>
        <p:spPr>
          <a:xfrm>
            <a:off x="8314134" y="5713214"/>
            <a:ext cx="4223028" cy="58126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288"/>
              </a:lnSpc>
              <a:buNone/>
            </a:pPr>
            <a:r>
              <a:rPr lang="en-US" sz="143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Add the successor nodes to the open list and update the closed list.</a:t>
            </a:r>
            <a:endParaRPr lang="en-US" sz="1430" dirty="0"/>
          </a:p>
        </p:txBody>
      </p:sp>
      <p:sp>
        <p:nvSpPr>
          <p:cNvPr id="27" name="Shape 25"/>
          <p:cNvSpPr/>
          <p:nvPr/>
        </p:nvSpPr>
        <p:spPr>
          <a:xfrm>
            <a:off x="6475214" y="6338768"/>
            <a:ext cx="635675" cy="22622"/>
          </a:xfrm>
          <a:prstGeom prst="roundRect">
            <a:avLst>
              <a:gd name="adj" fmla="val 722619"/>
            </a:avLst>
          </a:prstGeom>
          <a:solidFill>
            <a:srgbClr val="474B51"/>
          </a:solidFill>
          <a:ln/>
        </p:spPr>
      </p:sp>
      <p:sp>
        <p:nvSpPr>
          <p:cNvPr id="28" name="Shape 26"/>
          <p:cNvSpPr/>
          <p:nvPr/>
        </p:nvSpPr>
        <p:spPr>
          <a:xfrm>
            <a:off x="7110889" y="6145768"/>
            <a:ext cx="408623" cy="408623"/>
          </a:xfrm>
          <a:prstGeom prst="roundRect">
            <a:avLst>
              <a:gd name="adj" fmla="val 40005"/>
            </a:avLst>
          </a:prstGeom>
          <a:solidFill>
            <a:srgbClr val="282C32"/>
          </a:solidFill>
          <a:ln/>
        </p:spPr>
      </p:sp>
      <p:sp>
        <p:nvSpPr>
          <p:cNvPr id="29" name="Text 27"/>
          <p:cNvSpPr/>
          <p:nvPr/>
        </p:nvSpPr>
        <p:spPr>
          <a:xfrm>
            <a:off x="7237928" y="6206609"/>
            <a:ext cx="154543" cy="2868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58"/>
              </a:lnSpc>
              <a:buNone/>
            </a:pPr>
            <a:r>
              <a:rPr lang="en-US" sz="2258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5</a:t>
            </a:r>
            <a:endParaRPr lang="en-US" sz="2258" dirty="0"/>
          </a:p>
        </p:txBody>
      </p:sp>
      <p:sp>
        <p:nvSpPr>
          <p:cNvPr id="30" name="Text 28"/>
          <p:cNvSpPr/>
          <p:nvPr/>
        </p:nvSpPr>
        <p:spPr>
          <a:xfrm>
            <a:off x="3926443" y="6123027"/>
            <a:ext cx="2389823" cy="29860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352"/>
              </a:lnSpc>
              <a:buNone/>
            </a:pPr>
            <a:r>
              <a:rPr lang="en-US" sz="1882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Goal Test</a:t>
            </a:r>
            <a:endParaRPr lang="en-US" sz="1882" dirty="0"/>
          </a:p>
        </p:txBody>
      </p:sp>
      <p:sp>
        <p:nvSpPr>
          <p:cNvPr id="31" name="Text 29"/>
          <p:cNvSpPr/>
          <p:nvPr/>
        </p:nvSpPr>
        <p:spPr>
          <a:xfrm>
            <a:off x="2093238" y="6530578"/>
            <a:ext cx="4223028" cy="87189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288"/>
              </a:lnSpc>
              <a:buNone/>
            </a:pPr>
            <a:r>
              <a:rPr lang="en-US" sz="143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If the goal state is reached, return the path; otherwise, repeat steps 2-4 until the open list is empty.</a:t>
            </a:r>
            <a:endParaRPr lang="en-US" sz="1430" dirty="0"/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4A0F93BF-7FD3-EA46-BADA-F4E60CE7C9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68726" y="2"/>
            <a:ext cx="3261673" cy="84841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124" y="1844993"/>
            <a:ext cx="5030033" cy="4539615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125051" y="947261"/>
            <a:ext cx="5906214" cy="6003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727"/>
              </a:lnSpc>
              <a:buNone/>
            </a:pPr>
            <a:r>
              <a:rPr lang="en-US" sz="3782" b="1" dirty="0">
                <a:solidFill>
                  <a:srgbClr val="9998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Optimizing the A* Algorithm</a:t>
            </a:r>
            <a:endParaRPr lang="en-US" sz="3782" dirty="0"/>
          </a:p>
        </p:txBody>
      </p:sp>
      <p:sp>
        <p:nvSpPr>
          <p:cNvPr id="7" name="Text 3"/>
          <p:cNvSpPr/>
          <p:nvPr/>
        </p:nvSpPr>
        <p:spPr>
          <a:xfrm>
            <a:off x="6125051" y="1821299"/>
            <a:ext cx="7866698" cy="8758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99"/>
              </a:lnSpc>
              <a:buNone/>
            </a:pPr>
            <a:r>
              <a:rPr lang="en-US" sz="1437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Several techniques can optimize A*'s performance, including using efficient data structures for the open and closed lists, pruning the search tree, and using more accurate heuristic functions.</a:t>
            </a:r>
            <a:endParaRPr lang="en-US" sz="1437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25051" y="2902387"/>
            <a:ext cx="912495" cy="1459944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7311271" y="3084790"/>
            <a:ext cx="2401372" cy="300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64"/>
              </a:lnSpc>
              <a:buNone/>
            </a:pPr>
            <a:r>
              <a:rPr lang="en-US" sz="1891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Binary Heap</a:t>
            </a:r>
            <a:endParaRPr lang="en-US" sz="1891" dirty="0"/>
          </a:p>
        </p:txBody>
      </p:sp>
      <p:sp>
        <p:nvSpPr>
          <p:cNvPr id="10" name="Text 5"/>
          <p:cNvSpPr/>
          <p:nvPr/>
        </p:nvSpPr>
        <p:spPr>
          <a:xfrm>
            <a:off x="7311271" y="3494365"/>
            <a:ext cx="6680478" cy="2919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99"/>
              </a:lnSpc>
              <a:buNone/>
            </a:pPr>
            <a:r>
              <a:rPr lang="en-US" sz="1437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Prioritize nodes based on their evaluation function.</a:t>
            </a:r>
            <a:endParaRPr lang="en-US" sz="1437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25051" y="4362331"/>
            <a:ext cx="912495" cy="1459944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311271" y="4544735"/>
            <a:ext cx="2401372" cy="300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64"/>
              </a:lnSpc>
              <a:buNone/>
            </a:pPr>
            <a:r>
              <a:rPr lang="en-US" sz="1891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Pattern Database</a:t>
            </a:r>
            <a:endParaRPr lang="en-US" sz="1891" dirty="0"/>
          </a:p>
        </p:txBody>
      </p:sp>
      <p:sp>
        <p:nvSpPr>
          <p:cNvPr id="13" name="Text 7"/>
          <p:cNvSpPr/>
          <p:nvPr/>
        </p:nvSpPr>
        <p:spPr>
          <a:xfrm>
            <a:off x="7311271" y="4954310"/>
            <a:ext cx="6680478" cy="2919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99"/>
              </a:lnSpc>
              <a:buNone/>
            </a:pPr>
            <a:r>
              <a:rPr lang="en-US" sz="1437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Precompute heuristics for specific tile configurations.</a:t>
            </a:r>
            <a:endParaRPr lang="en-US" sz="1437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25051" y="5822275"/>
            <a:ext cx="912495" cy="1459944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7311271" y="6004679"/>
            <a:ext cx="2401372" cy="300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64"/>
              </a:lnSpc>
              <a:buNone/>
            </a:pPr>
            <a:r>
              <a:rPr lang="en-US" sz="1891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Iterative Deepening A*</a:t>
            </a:r>
            <a:endParaRPr lang="en-US" sz="1891" dirty="0"/>
          </a:p>
        </p:txBody>
      </p:sp>
      <p:sp>
        <p:nvSpPr>
          <p:cNvPr id="16" name="Text 9"/>
          <p:cNvSpPr/>
          <p:nvPr/>
        </p:nvSpPr>
        <p:spPr>
          <a:xfrm>
            <a:off x="7311271" y="6414254"/>
            <a:ext cx="6680478" cy="2919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99"/>
              </a:lnSpc>
              <a:buNone/>
            </a:pPr>
            <a:r>
              <a:rPr lang="en-US" sz="1437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Search for solutions within increasing depth bounds.</a:t>
            </a:r>
            <a:endParaRPr lang="en-US" sz="1437" dirty="0"/>
          </a:p>
        </p:txBody>
      </p:sp>
      <p:pic>
        <p:nvPicPr>
          <p:cNvPr id="17" name="Image 5" descr="preencoded.png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ACC0B2F-E882-55A1-62CB-A32C17C95CA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368726" y="2"/>
            <a:ext cx="3261673" cy="84841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59979" y="2429947"/>
            <a:ext cx="5054322" cy="336958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04837" y="802124"/>
            <a:ext cx="7934325" cy="11370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476"/>
              </a:lnSpc>
              <a:buNone/>
            </a:pPr>
            <a:r>
              <a:rPr lang="en-US" sz="3581" b="1" dirty="0">
                <a:solidFill>
                  <a:srgbClr val="9998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Comparing A* to Other Search Algorithms</a:t>
            </a:r>
            <a:endParaRPr lang="en-US" sz="3581" dirty="0"/>
          </a:p>
        </p:txBody>
      </p:sp>
      <p:sp>
        <p:nvSpPr>
          <p:cNvPr id="7" name="Text 3"/>
          <p:cNvSpPr/>
          <p:nvPr/>
        </p:nvSpPr>
        <p:spPr>
          <a:xfrm>
            <a:off x="604837" y="2198370"/>
            <a:ext cx="7934325" cy="8297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A* offers advantages over other search algorithms, such as Breadth-First Search (BFS) and Depth-First Search (DFS), by finding optimal solutions while balancing exploration and exploitation.</a:t>
            </a:r>
            <a:endParaRPr lang="en-US" sz="1361" dirty="0"/>
          </a:p>
        </p:txBody>
      </p:sp>
      <p:sp>
        <p:nvSpPr>
          <p:cNvPr id="8" name="Shape 4"/>
          <p:cNvSpPr/>
          <p:nvPr/>
        </p:nvSpPr>
        <p:spPr>
          <a:xfrm>
            <a:off x="604837" y="3222427"/>
            <a:ext cx="7934325" cy="1286470"/>
          </a:xfrm>
          <a:prstGeom prst="roundRect">
            <a:avLst>
              <a:gd name="adj" fmla="val 12090"/>
            </a:avLst>
          </a:prstGeom>
          <a:solidFill>
            <a:srgbClr val="282C32"/>
          </a:solidFill>
          <a:ln/>
        </p:spPr>
      </p:sp>
      <p:sp>
        <p:nvSpPr>
          <p:cNvPr id="9" name="Text 5"/>
          <p:cNvSpPr/>
          <p:nvPr/>
        </p:nvSpPr>
        <p:spPr>
          <a:xfrm>
            <a:off x="777597" y="3395186"/>
            <a:ext cx="2273856" cy="2842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38"/>
              </a:lnSpc>
              <a:buNone/>
            </a:pPr>
            <a:r>
              <a:rPr lang="en-US" sz="1791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BFS</a:t>
            </a:r>
            <a:endParaRPr lang="en-US" sz="1791" dirty="0"/>
          </a:p>
        </p:txBody>
      </p:sp>
      <p:sp>
        <p:nvSpPr>
          <p:cNvPr id="10" name="Text 6"/>
          <p:cNvSpPr/>
          <p:nvPr/>
        </p:nvSpPr>
        <p:spPr>
          <a:xfrm>
            <a:off x="777597" y="3782973"/>
            <a:ext cx="7588806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Explores the graph level by level, guaranteeing an optimal solution but potentially inefficient for large graphs.</a:t>
            </a:r>
            <a:endParaRPr lang="en-US" sz="1361" dirty="0"/>
          </a:p>
        </p:txBody>
      </p:sp>
      <p:sp>
        <p:nvSpPr>
          <p:cNvPr id="11" name="Shape 7"/>
          <p:cNvSpPr/>
          <p:nvPr/>
        </p:nvSpPr>
        <p:spPr>
          <a:xfrm>
            <a:off x="604837" y="4681657"/>
            <a:ext cx="7934325" cy="1286470"/>
          </a:xfrm>
          <a:prstGeom prst="roundRect">
            <a:avLst>
              <a:gd name="adj" fmla="val 12090"/>
            </a:avLst>
          </a:prstGeom>
          <a:solidFill>
            <a:srgbClr val="282C32"/>
          </a:solidFill>
          <a:ln/>
        </p:spPr>
      </p:sp>
      <p:sp>
        <p:nvSpPr>
          <p:cNvPr id="12" name="Text 8"/>
          <p:cNvSpPr/>
          <p:nvPr/>
        </p:nvSpPr>
        <p:spPr>
          <a:xfrm>
            <a:off x="777597" y="4854416"/>
            <a:ext cx="2273856" cy="2842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38"/>
              </a:lnSpc>
              <a:buNone/>
            </a:pPr>
            <a:r>
              <a:rPr lang="en-US" sz="1791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DFS</a:t>
            </a:r>
            <a:endParaRPr lang="en-US" sz="1791" dirty="0"/>
          </a:p>
        </p:txBody>
      </p:sp>
      <p:sp>
        <p:nvSpPr>
          <p:cNvPr id="13" name="Text 9"/>
          <p:cNvSpPr/>
          <p:nvPr/>
        </p:nvSpPr>
        <p:spPr>
          <a:xfrm>
            <a:off x="777597" y="5242203"/>
            <a:ext cx="7588806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Explores deeply along a single path before backtracking, may find a solution quickly but may not be optimal.</a:t>
            </a:r>
            <a:endParaRPr lang="en-US" sz="1361" dirty="0"/>
          </a:p>
        </p:txBody>
      </p:sp>
      <p:sp>
        <p:nvSpPr>
          <p:cNvPr id="14" name="Shape 10"/>
          <p:cNvSpPr/>
          <p:nvPr/>
        </p:nvSpPr>
        <p:spPr>
          <a:xfrm>
            <a:off x="604837" y="6140887"/>
            <a:ext cx="7934325" cy="1286470"/>
          </a:xfrm>
          <a:prstGeom prst="roundRect">
            <a:avLst>
              <a:gd name="adj" fmla="val 12090"/>
            </a:avLst>
          </a:prstGeom>
          <a:solidFill>
            <a:srgbClr val="282C32"/>
          </a:solidFill>
          <a:ln/>
        </p:spPr>
      </p:sp>
      <p:sp>
        <p:nvSpPr>
          <p:cNvPr id="15" name="Text 11"/>
          <p:cNvSpPr/>
          <p:nvPr/>
        </p:nvSpPr>
        <p:spPr>
          <a:xfrm>
            <a:off x="777597" y="6313646"/>
            <a:ext cx="2273856" cy="2842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38"/>
              </a:lnSpc>
              <a:buNone/>
            </a:pPr>
            <a:r>
              <a:rPr lang="en-US" sz="1791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A*</a:t>
            </a:r>
            <a:endParaRPr lang="en-US" sz="1791" dirty="0"/>
          </a:p>
        </p:txBody>
      </p:sp>
      <p:sp>
        <p:nvSpPr>
          <p:cNvPr id="16" name="Text 12"/>
          <p:cNvSpPr/>
          <p:nvPr/>
        </p:nvSpPr>
        <p:spPr>
          <a:xfrm>
            <a:off x="777597" y="6701433"/>
            <a:ext cx="7588806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Combines BFS and DFS by using a heuristic to prioritize exploration, finding optimal solutions with better efficiency.</a:t>
            </a:r>
            <a:endParaRPr lang="en-US" sz="1361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AB49987-E7C7-417C-741A-DD3F9CF0CC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68726" y="2"/>
            <a:ext cx="3261673" cy="848411"/>
          </a:xfrm>
          <a:prstGeom prst="rect">
            <a:avLst/>
          </a:prstGeom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Damask</Template>
  <TotalTime>39</TotalTime>
  <Words>778</Words>
  <Application>Microsoft Office PowerPoint</Application>
  <PresentationFormat>Custom</PresentationFormat>
  <Paragraphs>87</Paragraphs>
  <Slides>11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Arial</vt:lpstr>
      <vt:lpstr>Arial</vt:lpstr>
      <vt:lpstr>Bahnschrift Light SemiCondensed</vt:lpstr>
      <vt:lpstr>Barlow</vt:lpstr>
      <vt:lpstr>Bodoni MT</vt:lpstr>
      <vt:lpstr>Bookman Old Style</vt:lpstr>
      <vt:lpstr>Montserrat</vt:lpstr>
      <vt:lpstr>Rockwell</vt:lpstr>
      <vt:lpstr>Damask</vt:lpstr>
      <vt:lpstr>     8 puzzle problem with  a* search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Devang Kanjaria</cp:lastModifiedBy>
  <cp:revision>13</cp:revision>
  <dcterms:created xsi:type="dcterms:W3CDTF">2024-07-21T10:28:32Z</dcterms:created>
  <dcterms:modified xsi:type="dcterms:W3CDTF">2024-07-23T06:01:38Z</dcterms:modified>
</cp:coreProperties>
</file>